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68" r:id="rId15"/>
    <p:sldId id="269" r:id="rId16"/>
    <p:sldId id="270" r:id="rId17"/>
    <p:sldId id="277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CE0"/>
    <a:srgbClr val="0000FF"/>
    <a:srgbClr val="F8A4B2"/>
    <a:srgbClr val="F953E1"/>
    <a:srgbClr val="F8A4E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A8CE3-9D52-42F9-B5F6-34E52793DED1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EBF8D-1B2E-4DAE-9D1D-0EDB38DBB0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2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EBF8D-1B2E-4DAE-9D1D-0EDB38DBB05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0214-FBCC-43F0-9D22-7DD6F63C884E}" type="datetimeFigureOut">
              <a:rPr lang="en-US" smtClean="0"/>
              <a:pPr/>
              <a:t>10/3/2011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5C955-A97E-46BE-93BC-CA1FEB6802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4038600" cy="3657600"/>
          </a:xfrm>
        </p:spPr>
        <p:txBody>
          <a:bodyPr>
            <a:no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latin typeface="Lucida Handwriting" pitchFamily="66" charset="0"/>
              </a:rPr>
              <a:t>Social –</a:t>
            </a:r>
            <a:br>
              <a:rPr lang="en-US" sz="4000" i="1" dirty="0" smtClean="0">
                <a:solidFill>
                  <a:srgbClr val="0000FF"/>
                </a:solidFill>
                <a:latin typeface="Lucida Handwriting" pitchFamily="66" charset="0"/>
              </a:rPr>
            </a:br>
            <a:r>
              <a:rPr lang="en-US" sz="4000" i="1" dirty="0" smtClean="0">
                <a:solidFill>
                  <a:srgbClr val="0000FF"/>
                </a:solidFill>
                <a:latin typeface="Lucida Handwriting" pitchFamily="66" charset="0"/>
              </a:rPr>
              <a:t>Emotional</a:t>
            </a:r>
            <a:br>
              <a:rPr lang="en-US" sz="4000" i="1" dirty="0" smtClean="0">
                <a:solidFill>
                  <a:srgbClr val="0000FF"/>
                </a:solidFill>
                <a:latin typeface="Lucida Handwriting" pitchFamily="66" charset="0"/>
              </a:rPr>
            </a:br>
            <a:r>
              <a:rPr lang="en-US" sz="4000" i="1" dirty="0" smtClean="0">
                <a:solidFill>
                  <a:srgbClr val="0000FF"/>
                </a:solidFill>
                <a:latin typeface="Lucida Handwriting" pitchFamily="66" charset="0"/>
              </a:rPr>
              <a:t>Development</a:t>
            </a:r>
            <a:endParaRPr lang="en-US" sz="4000" i="1" dirty="0">
              <a:solidFill>
                <a:srgbClr val="0000FF"/>
              </a:solidFill>
              <a:latin typeface="Lucida Handwriting" pitchFamily="66" charset="0"/>
            </a:endParaRPr>
          </a:p>
        </p:txBody>
      </p:sp>
      <p:pic>
        <p:nvPicPr>
          <p:cNvPr id="1026" name="Picture 2" descr="C:\Documents and Settings\bhoward\Local Settings\Temporary Internet Files\Content.IE5\QXZBT1HV\MPj043879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5200"/>
            <a:ext cx="2235200" cy="3352800"/>
          </a:xfrm>
          <a:prstGeom prst="rect">
            <a:avLst/>
          </a:prstGeom>
          <a:noFill/>
        </p:spPr>
      </p:pic>
      <p:pic>
        <p:nvPicPr>
          <p:cNvPr id="1027" name="Picture 3" descr="C:\Documents and Settings\bhoward\Local Settings\Temporary Internet Files\Content.IE5\233NABUO\MPj043931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67000" cy="1785620"/>
          </a:xfrm>
          <a:prstGeom prst="rect">
            <a:avLst/>
          </a:prstGeom>
          <a:noFill/>
        </p:spPr>
      </p:pic>
      <p:pic>
        <p:nvPicPr>
          <p:cNvPr id="1028" name="Picture 4" descr="C:\Documents and Settings\bhoward\Local Settings\Temporary Internet Files\Content.IE5\FB5K8603\MPj0438730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428" y="3429001"/>
            <a:ext cx="2294572" cy="3428999"/>
          </a:xfrm>
          <a:prstGeom prst="rect">
            <a:avLst/>
          </a:prstGeom>
          <a:noFill/>
        </p:spPr>
      </p:pic>
      <p:pic>
        <p:nvPicPr>
          <p:cNvPr id="1030" name="Picture 6" descr="C:\Documents and Settings\bhoward\Local Settings\Temporary Internet Files\Content.IE5\233NABUO\MPj0439297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485083"/>
            <a:ext cx="2514600" cy="3372917"/>
          </a:xfrm>
          <a:prstGeom prst="rect">
            <a:avLst/>
          </a:prstGeom>
          <a:noFill/>
        </p:spPr>
      </p:pic>
      <p:pic>
        <p:nvPicPr>
          <p:cNvPr id="1032" name="Picture 8" descr="C:\Documents and Settings\bhoward\Local Settings\Temporary Internet Files\Content.IE5\FB5K8603\MPj043119000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atin typeface="Baskerville Old Face" pitchFamily="18" charset="0"/>
              </a:rPr>
              <a:t>Competition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Good:</a:t>
            </a:r>
          </a:p>
          <a:p>
            <a:pPr lvl="1"/>
            <a:r>
              <a:rPr lang="en-US" b="1" dirty="0" smtClean="0"/>
              <a:t>Stimulates higher standards</a:t>
            </a:r>
          </a:p>
          <a:p>
            <a:pPr lvl="1"/>
            <a:r>
              <a:rPr lang="en-US" b="1" dirty="0" smtClean="0"/>
              <a:t>Highlights individual achievement</a:t>
            </a:r>
          </a:p>
          <a:p>
            <a:pPr lvl="1"/>
            <a:r>
              <a:rPr lang="en-US" b="1" dirty="0" smtClean="0"/>
              <a:t>Gains realistic view of abilities</a:t>
            </a:r>
          </a:p>
          <a:p>
            <a:pPr lvl="1"/>
            <a:r>
              <a:rPr lang="en-US" b="1" dirty="0" smtClean="0"/>
              <a:t>Helps children excel</a:t>
            </a:r>
          </a:p>
          <a:p>
            <a:pPr lvl="1"/>
            <a:r>
              <a:rPr lang="en-US" b="1" dirty="0" smtClean="0"/>
              <a:t>Encourages speed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dirty="0"/>
              <a:t>Bad</a:t>
            </a:r>
            <a:r>
              <a:rPr lang="en-US" sz="3200" b="1" dirty="0" smtClean="0"/>
              <a:t>:</a:t>
            </a:r>
          </a:p>
          <a:p>
            <a:pPr lvl="1"/>
            <a:r>
              <a:rPr lang="en-US" b="1" dirty="0"/>
              <a:t>Success depends on ability to “out-do” others</a:t>
            </a:r>
          </a:p>
          <a:p>
            <a:pPr lvl="1"/>
            <a:r>
              <a:rPr lang="en-US" b="1" dirty="0"/>
              <a:t>Leads to hostile relationships</a:t>
            </a:r>
          </a:p>
          <a:p>
            <a:pPr lvl="1"/>
            <a:r>
              <a:rPr lang="en-US" b="1" dirty="0"/>
              <a:t>Results in lack of effort in those who don’t usually win</a:t>
            </a:r>
          </a:p>
          <a:p>
            <a:pPr lvl="1"/>
            <a:r>
              <a:rPr lang="en-US" b="1" dirty="0"/>
              <a:t>Points out children’s inadequacies</a:t>
            </a:r>
          </a:p>
          <a:p>
            <a:pPr lvl="1"/>
            <a:r>
              <a:rPr lang="en-US" b="1" dirty="0"/>
              <a:t>Lowers status/self-esteem of those to lose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6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u="sng" dirty="0" smtClean="0">
                <a:latin typeface="Baskerville Old Face" pitchFamily="18" charset="0"/>
              </a:rPr>
              <a:t>General Emotional</a:t>
            </a:r>
            <a:br>
              <a:rPr lang="en-US" sz="6000" b="1" u="sng" dirty="0" smtClean="0">
                <a:latin typeface="Baskerville Old Face" pitchFamily="18" charset="0"/>
              </a:rPr>
            </a:br>
            <a:r>
              <a:rPr lang="en-US" sz="6000" b="1" u="sng" dirty="0" smtClean="0">
                <a:latin typeface="Baskerville Old Face" pitchFamily="18" charset="0"/>
              </a:rPr>
              <a:t>Patterns 7-12 year olds:</a:t>
            </a:r>
            <a:endParaRPr lang="en-US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Developing a sense of self: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Children develop their personality and know they are unique.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See themselves as a mixture of traits and qualities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Can recognize own skills and abilities.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Realize they behave differently in different situations.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Know that others perceive them differently than they do.  Point of view.</a:t>
            </a:r>
          </a:p>
          <a:p>
            <a:r>
              <a:rPr lang="en-US" b="1" u="sng" dirty="0" smtClean="0">
                <a:latin typeface="Baskerville Old Face" pitchFamily="18" charset="0"/>
              </a:rPr>
              <a:t>Gender Identity: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Differences between being a boy or girl.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Role models.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Interest in opposite sex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Baskerville Old Face" pitchFamily="18" charset="0"/>
              </a:rPr>
              <a:t>Middle Childhood – Emotional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sense of self:</a:t>
            </a:r>
          </a:p>
          <a:p>
            <a:pPr lvl="1"/>
            <a:r>
              <a:rPr lang="en-US" dirty="0" smtClean="0"/>
              <a:t>Beginning to think abstractly</a:t>
            </a:r>
          </a:p>
          <a:p>
            <a:pPr lvl="1"/>
            <a:r>
              <a:rPr lang="en-US" dirty="0" smtClean="0"/>
              <a:t>Trying to figure out who they are and will become</a:t>
            </a:r>
          </a:p>
          <a:p>
            <a:pPr lvl="1"/>
            <a:r>
              <a:rPr lang="en-US" dirty="0" smtClean="0"/>
              <a:t>Finding out unique characteristics about self</a:t>
            </a:r>
          </a:p>
          <a:p>
            <a:pPr lvl="1"/>
            <a:r>
              <a:rPr lang="en-US" dirty="0" smtClean="0"/>
              <a:t>Discovering talents</a:t>
            </a:r>
          </a:p>
          <a:p>
            <a:pPr lvl="1"/>
            <a:r>
              <a:rPr lang="en-US" dirty="0" smtClean="0"/>
              <a:t>Seeing different behaviors in different situations, roles and their expectations</a:t>
            </a:r>
          </a:p>
          <a:p>
            <a:pPr lvl="1"/>
            <a:r>
              <a:rPr lang="en-US" dirty="0" smtClean="0"/>
              <a:t>Seeing how others perceive them, different points of view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Middle Childhood – Emotional Changes</a:t>
            </a:r>
            <a:r>
              <a:rPr lang="en-US" sz="2400" b="1" u="sng" dirty="0" smtClean="0">
                <a:latin typeface="Baskerville Old Face" pitchFamily="18" charset="0"/>
              </a:rPr>
              <a:t> </a:t>
            </a:r>
            <a:r>
              <a:rPr lang="en-US" sz="2400" dirty="0" smtClean="0">
                <a:latin typeface="Baskerville Old Face" pitchFamily="18" charset="0"/>
              </a:rPr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Being male or female: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Gender Identity – what girls/boys do/have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Spend more time with same gender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Desire to behave like others of same gender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Identify ROLE MODELS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Begin exploring relationships with opposite gender</a:t>
            </a:r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bg2">
                <a:lumMod val="90000"/>
              </a:schemeClr>
            </a:gs>
            <a:gs pos="52000">
              <a:schemeClr val="accent6">
                <a:lumMod val="60000"/>
                <a:lumOff val="40000"/>
              </a:schemeClr>
            </a:gs>
            <a:gs pos="86000">
              <a:srgbClr val="F8A4B2"/>
            </a:gs>
            <a:gs pos="100000">
              <a:srgbClr val="F8A4E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u="sng" dirty="0" smtClean="0">
                <a:latin typeface="Baskerville Old Face" pitchFamily="18" charset="0"/>
              </a:rPr>
              <a:t>Middle Childhood – Emotional Changes </a:t>
            </a:r>
            <a:r>
              <a:rPr lang="en-US" sz="2200" dirty="0" smtClean="0"/>
              <a:t>continued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Age 7:</a:t>
            </a:r>
            <a:r>
              <a:rPr lang="en-US" dirty="0" smtClean="0">
                <a:latin typeface="Baskerville Old Face" pitchFamily="18" charset="0"/>
              </a:rPr>
              <a:t>  withdrawn, quiet, worry-warts sensitive, prefer to be near home</a:t>
            </a:r>
          </a:p>
          <a:p>
            <a:r>
              <a:rPr lang="en-US" b="1" u="sng" dirty="0" smtClean="0">
                <a:latin typeface="Baskerville Old Face" pitchFamily="18" charset="0"/>
              </a:rPr>
              <a:t>Age 8:</a:t>
            </a:r>
            <a:r>
              <a:rPr lang="en-US" dirty="0" smtClean="0">
                <a:latin typeface="Baskerville Old Face" pitchFamily="18" charset="0"/>
              </a:rPr>
              <a:t>  more outgoing, want to explore, dramatic, lively, positive view, tend to exaggerate</a:t>
            </a:r>
          </a:p>
          <a:p>
            <a:r>
              <a:rPr lang="en-US" b="1" u="sng" dirty="0" smtClean="0">
                <a:latin typeface="Baskerville Old Face" pitchFamily="18" charset="0"/>
              </a:rPr>
              <a:t>Age 9:</a:t>
            </a:r>
            <a:r>
              <a:rPr lang="en-US" dirty="0" smtClean="0">
                <a:latin typeface="Baskerville Old Face" pitchFamily="18" charset="0"/>
              </a:rPr>
              <a:t> harsh toward self and failing, tense, concentrated</a:t>
            </a:r>
          </a:p>
          <a:p>
            <a:r>
              <a:rPr lang="en-US" b="1" u="sng" dirty="0" smtClean="0">
                <a:latin typeface="Baskerville Old Face" pitchFamily="18" charset="0"/>
              </a:rPr>
              <a:t>Age 10:</a:t>
            </a:r>
            <a:r>
              <a:rPr lang="en-US" dirty="0" smtClean="0">
                <a:latin typeface="Baskerville Old Face" pitchFamily="18" charset="0"/>
              </a:rPr>
              <a:t>  positive, happy, enjoying everything</a:t>
            </a:r>
            <a:endParaRPr lang="en-US" b="1" u="sng" dirty="0" smtClean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 smtClean="0">
                <a:latin typeface="Baskerville Old Face" pitchFamily="18" charset="0"/>
              </a:rPr>
              <a:t>Middle Childhood – Emotional Changes </a:t>
            </a:r>
            <a:r>
              <a:rPr lang="en-US" sz="2000" dirty="0" smtClean="0"/>
              <a:t>continued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Early Adolescence:  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HORMONES!!!!!!!!!!!!  Puberty sends hormones into overdrive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Mood swings – look out, they’re quick and intense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Self-absorbed – pay attention to self and peers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Often hide true feelings – seem not to care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Emotional control is developing – somewhat</a:t>
            </a:r>
          </a:p>
          <a:p>
            <a:pPr lvl="1">
              <a:buNone/>
            </a:pPr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 smtClean="0">
                <a:latin typeface="Baskerville Old Face" pitchFamily="18" charset="0"/>
              </a:rPr>
              <a:t>Middle Childhood – </a:t>
            </a:r>
            <a:br>
              <a:rPr lang="en-US" sz="6000" b="1" u="sng" dirty="0" smtClean="0">
                <a:latin typeface="Baskerville Old Face" pitchFamily="18" charset="0"/>
              </a:rPr>
            </a:br>
            <a:r>
              <a:rPr lang="en-US" sz="6000" b="1" u="sng" dirty="0" smtClean="0">
                <a:latin typeface="Baskerville Old Face" pitchFamily="18" charset="0"/>
              </a:rPr>
              <a:t>Specific Emotions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Anger: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Boil over and fade quickly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Anger action is usually not reacting to immediate situation, but something prior and peer related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Can use words much better to express problems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Setting a good example is the best way to teach how to handle anger and frustration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Show how to handle without violence or physical ration of any kind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Rewards can be appropriate to help train</a:t>
            </a:r>
          </a:p>
          <a:p>
            <a:pPr lvl="2"/>
            <a:endParaRPr lang="en-US" dirty="0" smtClean="0">
              <a:latin typeface="Baskerville Old Face" pitchFamily="18" charset="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6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Middle Childhood – </a:t>
            </a:r>
            <a:br>
              <a:rPr lang="en-US" b="1" u="sng" dirty="0" smtClean="0">
                <a:latin typeface="Baskerville Old Face" pitchFamily="18" charset="0"/>
              </a:rPr>
            </a:br>
            <a:r>
              <a:rPr lang="en-US" b="1" u="sng" dirty="0" smtClean="0">
                <a:latin typeface="Baskerville Old Face" pitchFamily="18" charset="0"/>
              </a:rPr>
              <a:t>Specific Emotions</a:t>
            </a:r>
            <a:r>
              <a:rPr lang="en-US" sz="1800" dirty="0" smtClean="0">
                <a:latin typeface="Baskerville Old Face" pitchFamily="18" charset="0"/>
              </a:rPr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Fear &amp; Worry: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Fears still exist, may interfere with sleep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New worries show up, more severe that the dark – car accidents, death</a:t>
            </a:r>
          </a:p>
          <a:p>
            <a:pPr lvl="2"/>
            <a:r>
              <a:rPr lang="en-US" sz="2800" dirty="0" smtClean="0">
                <a:latin typeface="Baskerville Old Face" pitchFamily="18" charset="0"/>
              </a:rPr>
              <a:t>Usually in response to what happens in family or peer group</a:t>
            </a:r>
          </a:p>
          <a:p>
            <a:pPr lvl="2"/>
            <a:r>
              <a:rPr lang="en-US" sz="2800" dirty="0" smtClean="0">
                <a:latin typeface="Baskerville Old Face" pitchFamily="18" charset="0"/>
              </a:rPr>
              <a:t>Concern for how others view them</a:t>
            </a:r>
          </a:p>
          <a:p>
            <a:pPr lvl="2"/>
            <a:r>
              <a:rPr lang="en-US" sz="2800" dirty="0" smtClean="0">
                <a:latin typeface="Baskerville Old Face" pitchFamily="18" charset="0"/>
              </a:rPr>
              <a:t>Still peer focuses – their opinions matter more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Living with children 7-12</a:t>
            </a:r>
            <a:endParaRPr lang="en-US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askerville Old Face" pitchFamily="18" charset="0"/>
              </a:rPr>
              <a:t>4 helpful hints for dealing with children in this age are:</a:t>
            </a:r>
          </a:p>
          <a:p>
            <a:pPr lvl="1">
              <a:buNone/>
            </a:pPr>
            <a:r>
              <a:rPr lang="en-US" dirty="0" smtClean="0">
                <a:latin typeface="Baskerville Old Face" pitchFamily="18" charset="0"/>
              </a:rPr>
              <a:t>1. </a:t>
            </a:r>
            <a:r>
              <a:rPr lang="en-US" b="1" u="sng" dirty="0" smtClean="0">
                <a:latin typeface="Baskerville Old Face" pitchFamily="18" charset="0"/>
              </a:rPr>
              <a:t>Be Patient!! </a:t>
            </a:r>
            <a:r>
              <a:rPr lang="en-US" dirty="0" smtClean="0">
                <a:latin typeface="Baskerville Old Face" pitchFamily="18" charset="0"/>
              </a:rPr>
              <a:t>– this is a difficult time, they need to learn how to deal with all the changes.</a:t>
            </a:r>
          </a:p>
          <a:p>
            <a:pPr lvl="1">
              <a:buNone/>
            </a:pPr>
            <a:r>
              <a:rPr lang="en-US" dirty="0" smtClean="0">
                <a:latin typeface="Baskerville Old Face" pitchFamily="18" charset="0"/>
              </a:rPr>
              <a:t>2. </a:t>
            </a:r>
            <a:r>
              <a:rPr lang="en-US" b="1" u="sng" dirty="0" smtClean="0">
                <a:latin typeface="Baskerville Old Face" pitchFamily="18" charset="0"/>
              </a:rPr>
              <a:t>Don’t take it personally </a:t>
            </a:r>
            <a:r>
              <a:rPr lang="en-US" dirty="0" smtClean="0">
                <a:latin typeface="Baskerville Old Face" pitchFamily="18" charset="0"/>
              </a:rPr>
              <a:t>– It’s a phase, it will pass, they don’t usually mean what they say.</a:t>
            </a:r>
          </a:p>
          <a:p>
            <a:pPr lvl="1">
              <a:buNone/>
            </a:pPr>
            <a:r>
              <a:rPr lang="en-US" dirty="0" smtClean="0">
                <a:latin typeface="Baskerville Old Face" pitchFamily="18" charset="0"/>
              </a:rPr>
              <a:t>3. </a:t>
            </a:r>
            <a:r>
              <a:rPr lang="en-US" b="1" u="sng" dirty="0" smtClean="0">
                <a:latin typeface="Baskerville Old Face" pitchFamily="18" charset="0"/>
              </a:rPr>
              <a:t>Keep the child under control </a:t>
            </a:r>
            <a:r>
              <a:rPr lang="en-US" dirty="0" smtClean="0">
                <a:latin typeface="Baskerville Old Face" pitchFamily="18" charset="0"/>
              </a:rPr>
              <a:t>– Don’t allow for inappropriate behavior, explain what’s appropriate</a:t>
            </a:r>
          </a:p>
          <a:p>
            <a:pPr lvl="1">
              <a:buNone/>
            </a:pPr>
            <a:r>
              <a:rPr lang="en-US" dirty="0" smtClean="0">
                <a:latin typeface="Baskerville Old Face" pitchFamily="18" charset="0"/>
              </a:rPr>
              <a:t>4. </a:t>
            </a:r>
            <a:r>
              <a:rPr lang="en-US" b="1" u="sng" dirty="0" smtClean="0">
                <a:latin typeface="Baskerville Old Face" pitchFamily="18" charset="0"/>
              </a:rPr>
              <a:t>LISTEN</a:t>
            </a:r>
            <a:r>
              <a:rPr lang="en-US" dirty="0" smtClean="0">
                <a:latin typeface="Baskerville Old Face" pitchFamily="18" charset="0"/>
              </a:rPr>
              <a:t> – Kids usually want to talk, let them, it doesn’t mean you agree with them, but show how to handle 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Social and Moral Development 7-12</a:t>
            </a:r>
            <a:endParaRPr lang="en-US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value friends who are loyal, comfortable, and fun</a:t>
            </a:r>
          </a:p>
          <a:p>
            <a:r>
              <a:rPr lang="en-US" dirty="0" smtClean="0"/>
              <a:t>Puberty affects friendships – kids want to talk to kids</a:t>
            </a:r>
          </a:p>
          <a:p>
            <a:r>
              <a:rPr lang="en-US" dirty="0" smtClean="0"/>
              <a:t>Relate deeper to others – empathy</a:t>
            </a:r>
          </a:p>
          <a:p>
            <a:r>
              <a:rPr lang="en-US" dirty="0" smtClean="0"/>
              <a:t>Tend to keep more friends of the same gender, even though they may be interested in the opposite gender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u="sng" dirty="0" smtClean="0">
                <a:latin typeface="Baskerville Old Face" pitchFamily="18" charset="0"/>
              </a:rPr>
              <a:t>General Emotional Patterns </a:t>
            </a:r>
            <a:r>
              <a:rPr lang="en-US" b="1" u="sng" dirty="0" smtClean="0">
                <a:latin typeface="Baskerville Old Face" pitchFamily="18" charset="0"/>
              </a:rPr>
              <a:t>4-6 year olds:</a:t>
            </a:r>
            <a:endParaRPr lang="en-US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askerville Old Face" pitchFamily="18" charset="0"/>
              </a:rPr>
              <a:t>Meet new people – can change behaviors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askerville Old Face" pitchFamily="18" charset="0"/>
              </a:rPr>
              <a:t>More responsibility – greater independence</a:t>
            </a:r>
          </a:p>
          <a:p>
            <a:r>
              <a:rPr lang="en-US" b="1" u="sng" dirty="0" smtClean="0">
                <a:latin typeface="Baskerville Old Face" pitchFamily="18" charset="0"/>
              </a:rPr>
              <a:t>4 year olds (negative):</a:t>
            </a:r>
            <a:r>
              <a:rPr lang="en-US" dirty="0" smtClean="0">
                <a:latin typeface="Baskerville Old Face" pitchFamily="18" charset="0"/>
              </a:rPr>
              <a:t>	</a:t>
            </a:r>
            <a:r>
              <a:rPr lang="en-US" b="1" u="sng" dirty="0" smtClean="0">
                <a:latin typeface="Baskerville Old Face" pitchFamily="18" charset="0"/>
              </a:rPr>
              <a:t>(Positive):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Self-centered			</a:t>
            </a:r>
            <a:r>
              <a:rPr lang="en-US" sz="2600" dirty="0" smtClean="0">
                <a:latin typeface="Baskerville Old Face" pitchFamily="18" charset="0"/>
              </a:rPr>
              <a:t>* Loving and affectionate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Impatient			</a:t>
            </a:r>
            <a:r>
              <a:rPr lang="en-US" sz="2600" dirty="0" smtClean="0">
                <a:latin typeface="Baskerville Old Face" pitchFamily="18" charset="0"/>
              </a:rPr>
              <a:t>* Want parental approval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Defiant – NO			</a:t>
            </a:r>
            <a:r>
              <a:rPr lang="en-US" sz="2600" dirty="0" smtClean="0">
                <a:latin typeface="Baskerville Old Face" pitchFamily="18" charset="0"/>
              </a:rPr>
              <a:t>* Like to make people laugh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Bossy				* </a:t>
            </a:r>
            <a:r>
              <a:rPr lang="en-US" sz="2600" dirty="0" smtClean="0">
                <a:latin typeface="Baskerville Old Face" pitchFamily="18" charset="0"/>
              </a:rPr>
              <a:t>Trying to be independent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“Turn on a dime”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Name-calling, making fun or</a:t>
            </a:r>
          </a:p>
          <a:p>
            <a:pPr lvl="1">
              <a:buNone/>
            </a:pPr>
            <a:r>
              <a:rPr lang="en-US" dirty="0" smtClean="0">
                <a:latin typeface="Baskerville Old Face" pitchFamily="18" charset="0"/>
              </a:rPr>
              <a:t>playing with someone’s name sounds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2">
                <a:lumMod val="20000"/>
                <a:lumOff val="8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Social and Moral Development 7-12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sz="3100" dirty="0" smtClean="0">
                <a:latin typeface="Baskerville Old Face" pitchFamily="18" charset="0"/>
              </a:rPr>
              <a:t>continued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askerville Old Face" pitchFamily="18" charset="0"/>
              </a:rPr>
              <a:t>Number of friends varies, no right number</a:t>
            </a:r>
          </a:p>
          <a:p>
            <a:r>
              <a:rPr lang="en-US" dirty="0" smtClean="0">
                <a:latin typeface="Baskerville Old Face" pitchFamily="18" charset="0"/>
              </a:rPr>
              <a:t>Do you have the friendships you WANT to have?  Do you value yourself by the NUMBER of friends you have?</a:t>
            </a:r>
          </a:p>
          <a:p>
            <a:r>
              <a:rPr lang="en-US" b="1" u="sng" dirty="0" smtClean="0">
                <a:latin typeface="Baskerville Old Face" pitchFamily="18" charset="0"/>
              </a:rPr>
              <a:t>Peer Pressure </a:t>
            </a:r>
            <a:r>
              <a:rPr lang="en-US" dirty="0" smtClean="0">
                <a:latin typeface="Baskerville Old Face" pitchFamily="18" charset="0"/>
              </a:rPr>
              <a:t>– adopting words, behaviors, habits of peer group to fit in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Can be VERY powerful, both positively and negatively.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Conformity – adopting words, behaviors, habits of peer group to fit in, avoid ridicule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Joking, teasing – very hurtful, damaging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FBEAC7">
                <a:alpha val="78000"/>
              </a:srgbClr>
            </a:gs>
            <a:gs pos="19000">
              <a:srgbClr val="FEE7F2"/>
            </a:gs>
            <a:gs pos="55000">
              <a:srgbClr val="FAC77D"/>
            </a:gs>
            <a:gs pos="93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Social and Moral Development 7-12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sz="3100" dirty="0" smtClean="0">
                <a:latin typeface="Baskerville Old Face" pitchFamily="18" charset="0"/>
              </a:rPr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askerville Old Face" pitchFamily="18" charset="0"/>
              </a:rPr>
              <a:t>Family relationships change and grow</a:t>
            </a:r>
          </a:p>
          <a:p>
            <a:r>
              <a:rPr lang="en-US" dirty="0" smtClean="0">
                <a:latin typeface="Baskerville Old Face" pitchFamily="18" charset="0"/>
              </a:rPr>
              <a:t>Family time, rules and boundaries are still needed</a:t>
            </a:r>
          </a:p>
          <a:p>
            <a:r>
              <a:rPr lang="en-US" dirty="0" smtClean="0">
                <a:latin typeface="Baskerville Old Face" pitchFamily="18" charset="0"/>
              </a:rPr>
              <a:t>Changes in feelings toward parents: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7s – depend on parents, but challenge parents’ rules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8s – cling to parents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9s – self-centered, ignore parents more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10s – usually smooth-sailing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11/12s – can be critical, more questioning and development of thought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12s – more cooperative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Late teens – usually return to respecting parents, understanding why rules are important</a:t>
            </a:r>
          </a:p>
          <a:p>
            <a:pPr lvl="1"/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BC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Social and Moral Development 7-12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sz="3100" dirty="0" smtClean="0">
                <a:latin typeface="Baskerville Old Face" pitchFamily="18" charset="0"/>
              </a:rPr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Moral Development</a:t>
            </a:r>
            <a:r>
              <a:rPr lang="en-US" dirty="0" smtClean="0">
                <a:latin typeface="Baskerville Old Face" pitchFamily="18" charset="0"/>
              </a:rPr>
              <a:t>:  Observe morals of others and have to start to decide more for themselves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Set good examples of moral behavior:  “Do as I say AND </a:t>
            </a:r>
            <a:r>
              <a:rPr lang="en-US" b="1" u="sng" dirty="0" smtClean="0">
                <a:latin typeface="Baskerville Old Face" pitchFamily="18" charset="0"/>
              </a:rPr>
              <a:t>do</a:t>
            </a:r>
            <a:r>
              <a:rPr lang="en-US" dirty="0" smtClean="0">
                <a:latin typeface="Baskerville Old Face" pitchFamily="18" charset="0"/>
              </a:rPr>
              <a:t>”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Support a child’s conscious development – “inner Jimminy Cricket”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Discuss possible situations/outcomes include examples for your past, if appropriate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Reinforce and model empathy – how would you feel if that happened to you???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Fairness matters – use that to explain situations</a:t>
            </a:r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General Emotional Patterns </a:t>
            </a:r>
            <a:r>
              <a:rPr lang="en-US" dirty="0" smtClean="0">
                <a:latin typeface="Baskerville Old Face" pitchFamily="18" charset="0"/>
              </a:rPr>
              <a:t>- </a:t>
            </a:r>
            <a:r>
              <a:rPr lang="en-US" sz="3100" b="1" u="sng" dirty="0" smtClean="0">
                <a:latin typeface="Baskerville Old Face" pitchFamily="18" charset="0"/>
              </a:rPr>
              <a:t>continued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5 year olds (Positive):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Practical				-- Serious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Sympathetic				--Conscientious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Mindful of parents/teachers 	--More realistic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Conform to rules easily</a:t>
            </a:r>
          </a:p>
          <a:p>
            <a:pPr lvl="1"/>
            <a:endParaRPr lang="en-US" sz="2600" dirty="0">
              <a:latin typeface="Baskerville Old Face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u="sng" dirty="0">
                <a:latin typeface="Baskerville Old Face" pitchFamily="18" charset="0"/>
              </a:rPr>
              <a:t>(</a:t>
            </a:r>
            <a:r>
              <a:rPr lang="en-US" sz="3200" b="1" u="sng" dirty="0" smtClean="0">
                <a:latin typeface="Baskerville Old Face" pitchFamily="18" charset="0"/>
              </a:rPr>
              <a:t>Negative):</a:t>
            </a:r>
          </a:p>
          <a:p>
            <a:pPr lvl="1"/>
            <a:r>
              <a:rPr lang="en-US" sz="2600" dirty="0">
                <a:latin typeface="Baskerville Old Face" pitchFamily="18" charset="0"/>
              </a:rPr>
              <a:t>Anxious</a:t>
            </a:r>
          </a:p>
          <a:p>
            <a:pPr lvl="1"/>
            <a:r>
              <a:rPr lang="en-US" sz="2600" dirty="0">
                <a:latin typeface="Baskerville Old Face" pitchFamily="18" charset="0"/>
              </a:rPr>
              <a:t>Can be too eager to please</a:t>
            </a:r>
          </a:p>
          <a:p>
            <a:pPr marL="742950" lvl="2" indent="-342900">
              <a:buNone/>
            </a:pPr>
            <a:endParaRPr lang="en-US" sz="2200" dirty="0"/>
          </a:p>
          <a:p>
            <a:pPr lvl="1"/>
            <a:endParaRPr lang="en-US" sz="2600" dirty="0"/>
          </a:p>
          <a:p>
            <a:endParaRPr lang="en-US" dirty="0"/>
          </a:p>
        </p:txBody>
      </p:sp>
      <p:pic>
        <p:nvPicPr>
          <p:cNvPr id="2050" name="Picture 2" descr="C:\Documents and Settings\bhoward\Local Settings\Temporary Internet Files\Content.IE5\FB5K8603\MCj042578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657600"/>
            <a:ext cx="2022475" cy="259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General Emotional Patterns </a:t>
            </a:r>
            <a:r>
              <a:rPr lang="en-US" sz="3100" dirty="0" smtClean="0">
                <a:latin typeface="Baskerville Old Face" pitchFamily="18" charset="0"/>
              </a:rPr>
              <a:t>cont.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6 year olds (Positive):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Appreciate humor more	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Stronger </a:t>
            </a:r>
            <a:r>
              <a:rPr lang="en-US" sz="2600" dirty="0" smtClean="0">
                <a:latin typeface="Baskerville Old Face" pitchFamily="18" charset="0"/>
              </a:rPr>
              <a:t>emotions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Crave </a:t>
            </a:r>
            <a:r>
              <a:rPr lang="en-US" sz="2600" dirty="0">
                <a:latin typeface="Baskerville Old Face" pitchFamily="18" charset="0"/>
              </a:rPr>
              <a:t>praise </a:t>
            </a:r>
            <a:r>
              <a:rPr lang="en-US" sz="2600" dirty="0" smtClean="0">
                <a:latin typeface="Baskerville Old Face" pitchFamily="18" charset="0"/>
              </a:rPr>
              <a:t>			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b="1" u="sng" dirty="0" smtClean="0">
              <a:latin typeface="Baskerville Old Face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u="sng" dirty="0" smtClean="0">
                <a:latin typeface="Baskerville Old Face" pitchFamily="18" charset="0"/>
              </a:rPr>
              <a:t>(</a:t>
            </a:r>
            <a:r>
              <a:rPr lang="en-US" sz="3200" b="1" u="sng" dirty="0" smtClean="0">
                <a:latin typeface="Baskerville Old Face" pitchFamily="18" charset="0"/>
              </a:rPr>
              <a:t>Negative):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Stubborn 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Quarrelsome</a:t>
            </a:r>
            <a:r>
              <a:rPr lang="en-US" sz="2600" dirty="0" smtClean="0">
                <a:latin typeface="Baskerville Old Face" pitchFamily="18" charset="0"/>
              </a:rPr>
              <a:t>, argumentative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Rapidly changing moods, again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“Know-it-all”,  resent </a:t>
            </a:r>
            <a:r>
              <a:rPr lang="en-US" sz="2600" dirty="0" smtClean="0">
                <a:latin typeface="Baskerville Old Face" pitchFamily="18" charset="0"/>
              </a:rPr>
              <a:t>directions</a:t>
            </a:r>
          </a:p>
          <a:p>
            <a:pPr lvl="1"/>
            <a:r>
              <a:rPr lang="en-US" sz="2600" dirty="0" smtClean="0">
                <a:latin typeface="Baskerville Old Face" pitchFamily="18" charset="0"/>
              </a:rPr>
              <a:t>Easily hurt and discouraged</a:t>
            </a:r>
            <a:endParaRPr lang="en-US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atin typeface="Baskerville Old Face" pitchFamily="18" charset="0"/>
              </a:rPr>
              <a:t>Specific Emotions</a:t>
            </a:r>
            <a:endParaRPr lang="en-US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Self-confidence</a:t>
            </a:r>
            <a:r>
              <a:rPr lang="en-US" dirty="0" smtClean="0">
                <a:latin typeface="Baskerville Old Face" pitchFamily="18" charset="0"/>
              </a:rPr>
              <a:t> – when successful child’s confidence improves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Develop </a:t>
            </a:r>
            <a:r>
              <a:rPr lang="en-US" b="1" u="sng" dirty="0" smtClean="0">
                <a:latin typeface="Baskerville Old Face" pitchFamily="18" charset="0"/>
              </a:rPr>
              <a:t>INITIATIVE</a:t>
            </a:r>
            <a:r>
              <a:rPr lang="en-US" dirty="0" smtClean="0">
                <a:latin typeface="Baskerville Old Face" pitchFamily="18" charset="0"/>
              </a:rPr>
              <a:t> – motivation to do more.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u="sng" dirty="0">
                <a:latin typeface="Baskerville Old Face" pitchFamily="18" charset="0"/>
              </a:rPr>
              <a:t>Anger </a:t>
            </a:r>
            <a:r>
              <a:rPr lang="en-US" sz="3200" b="1" u="sng" dirty="0" smtClean="0">
                <a:latin typeface="Baskerville Old Face" pitchFamily="18" charset="0"/>
              </a:rPr>
              <a:t>–</a:t>
            </a:r>
          </a:p>
          <a:p>
            <a:pPr marL="742950" lvl="2" indent="-342900"/>
            <a:r>
              <a:rPr lang="en-US" b="1" u="sng" dirty="0" smtClean="0">
                <a:latin typeface="Baskerville Old Face" pitchFamily="18" charset="0"/>
              </a:rPr>
              <a:t>At 4</a:t>
            </a:r>
            <a:r>
              <a:rPr lang="en-US" dirty="0" smtClean="0">
                <a:latin typeface="Baskerville Old Face" pitchFamily="18" charset="0"/>
              </a:rPr>
              <a:t>:  Show physically, lasts longer, may threaten others to “get even”</a:t>
            </a:r>
          </a:p>
          <a:p>
            <a:pPr marL="742950" lvl="2" indent="-342900"/>
            <a:r>
              <a:rPr lang="en-US" b="1" u="sng" dirty="0" smtClean="0">
                <a:latin typeface="Baskerville Old Face" pitchFamily="18" charset="0"/>
              </a:rPr>
              <a:t>At 5</a:t>
            </a:r>
            <a:r>
              <a:rPr lang="en-US" dirty="0" smtClean="0">
                <a:latin typeface="Baskerville Old Face" pitchFamily="18" charset="0"/>
              </a:rPr>
              <a:t>:  Want to hurt feelings of others more than physical hurt.</a:t>
            </a:r>
          </a:p>
          <a:p>
            <a:pPr marL="742950" lvl="2" indent="-342900"/>
            <a:r>
              <a:rPr lang="en-US" b="1" u="sng" dirty="0" smtClean="0">
                <a:latin typeface="Baskerville Old Face" pitchFamily="18" charset="0"/>
              </a:rPr>
              <a:t>At 6</a:t>
            </a:r>
            <a:r>
              <a:rPr lang="en-US" dirty="0" smtClean="0">
                <a:latin typeface="Baskerville Old Face" pitchFamily="18" charset="0"/>
              </a:rPr>
              <a:t>:  Tease, insult, nag, make fun – more wordy</a:t>
            </a:r>
          </a:p>
          <a:p>
            <a:pPr marL="742950" lvl="2" indent="-342900">
              <a:buNone/>
            </a:pPr>
            <a:endParaRPr lang="en-US" b="1" u="sng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rgbClr val="F8A4E6">
                <a:alpha val="50000"/>
              </a:srgb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>
                <a:alpha val="66000"/>
              </a:srgbClr>
            </a:gs>
            <a:gs pos="69000">
              <a:srgbClr val="C50849">
                <a:alpha val="41000"/>
              </a:srgbClr>
            </a:gs>
            <a:gs pos="82001">
              <a:srgbClr val="B43E85">
                <a:alpha val="67000"/>
              </a:srgbClr>
            </a:gs>
            <a:gs pos="100000">
              <a:srgbClr val="F8B04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Specific Emotions - continued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4953000"/>
          </a:xfrm>
        </p:spPr>
        <p:txBody>
          <a:bodyPr>
            <a:normAutofit fontScale="47500" lnSpcReduction="20000"/>
          </a:bodyPr>
          <a:lstStyle/>
          <a:p>
            <a:r>
              <a:rPr lang="en-US" sz="6500" b="1" u="sng" dirty="0" smtClean="0">
                <a:latin typeface="Baskerville Old Face" pitchFamily="18" charset="0"/>
              </a:rPr>
              <a:t>Anger </a:t>
            </a:r>
            <a:r>
              <a:rPr lang="en-US" dirty="0" smtClean="0">
                <a:latin typeface="Baskerville Old Face" pitchFamily="18" charset="0"/>
              </a:rPr>
              <a:t>– </a:t>
            </a:r>
            <a:r>
              <a:rPr lang="en-US" sz="3800" dirty="0" smtClean="0">
                <a:latin typeface="Baskerville Old Face" pitchFamily="18" charset="0"/>
              </a:rPr>
              <a:t>continued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Frequency decreases, but anger lasts longer in this age.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Tolerance for frustration increases a little with age.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May try to punish authority figure for being punished.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6500" b="1" u="sng" dirty="0" smtClean="0">
                <a:latin typeface="Baskerville Old Face" pitchFamily="18" charset="0"/>
              </a:rPr>
              <a:t>How do deal: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Have more social interactions to learn how to handle different situations or practice social situations to prevent angry feelings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Accept that things belong to others, not just themselves  Teach respect for others’ belongings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Set an example for how to handle anger appropriately </a:t>
            </a:r>
          </a:p>
          <a:p>
            <a:pPr lvl="1"/>
            <a:r>
              <a:rPr lang="en-US" sz="5300" b="1" dirty="0" smtClean="0">
                <a:latin typeface="Baskerville Old Face" pitchFamily="18" charset="0"/>
              </a:rPr>
              <a:t>Encourage use of words to describe feelings rather than the physical expression</a:t>
            </a:r>
            <a:endParaRPr lang="en-US" sz="5300" b="1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Specific Emotions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sz="2400" b="1" dirty="0" smtClean="0">
                <a:latin typeface="Baskerville Old Face" pitchFamily="18" charset="0"/>
              </a:rPr>
              <a:t>cont.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u="sng" dirty="0" smtClean="0">
                <a:latin typeface="Baskerville Old Face" pitchFamily="18" charset="0"/>
              </a:rPr>
              <a:t>Fear</a:t>
            </a:r>
            <a:r>
              <a:rPr lang="en-US" dirty="0" smtClean="0">
                <a:latin typeface="Baskerville Old Face" pitchFamily="18" charset="0"/>
              </a:rPr>
              <a:t>– </a:t>
            </a:r>
            <a:endParaRPr lang="en-US" sz="2800" dirty="0" smtClean="0">
              <a:latin typeface="Baskerville Old Face" pitchFamily="18" charset="0"/>
            </a:endParaRPr>
          </a:p>
          <a:p>
            <a:pPr lvl="1"/>
            <a:r>
              <a:rPr lang="en-US" sz="4000" dirty="0" smtClean="0">
                <a:latin typeface="Baskerville Old Face" pitchFamily="18" charset="0"/>
              </a:rPr>
              <a:t>Well-developed imagination – imaginary dangers</a:t>
            </a:r>
            <a:endParaRPr lang="en-US" sz="4000" dirty="0">
              <a:latin typeface="Baskerville Old Face" pitchFamily="18" charset="0"/>
            </a:endParaRPr>
          </a:p>
          <a:p>
            <a:pPr lvl="2"/>
            <a:r>
              <a:rPr lang="en-US" sz="4000" dirty="0" smtClean="0">
                <a:latin typeface="Baskerville Old Face" pitchFamily="18" charset="0"/>
              </a:rPr>
              <a:t>Ghosts, robbers, monsters, kidnappers, vampires…</a:t>
            </a:r>
            <a:endParaRPr lang="en-US" sz="4000" dirty="0">
              <a:latin typeface="Baskerville Old Face" pitchFamily="18" charset="0"/>
            </a:endParaRPr>
          </a:p>
          <a:p>
            <a:pPr lvl="1"/>
            <a:r>
              <a:rPr lang="en-US" sz="4000" dirty="0">
                <a:latin typeface="Baskerville Old Face" pitchFamily="18" charset="0"/>
              </a:rPr>
              <a:t>Children may also fear school – afraid to leave security of home/family</a:t>
            </a:r>
            <a:r>
              <a:rPr lang="en-US" sz="4000" dirty="0" smtClean="0">
                <a:latin typeface="Baskerville Old Face" pitchFamily="18" charset="0"/>
              </a:rPr>
              <a:t>.</a:t>
            </a:r>
          </a:p>
          <a:p>
            <a:pPr lvl="1"/>
            <a:r>
              <a:rPr lang="en-US" sz="4000" dirty="0" smtClean="0">
                <a:latin typeface="Baskerville Old Face" pitchFamily="18" charset="0"/>
              </a:rPr>
              <a:t>School itself may be a fear -  leaving home</a:t>
            </a:r>
          </a:p>
          <a:p>
            <a:pPr lvl="1"/>
            <a:r>
              <a:rPr lang="en-US" sz="4000" dirty="0" smtClean="0">
                <a:latin typeface="Baskerville Old Face" pitchFamily="18" charset="0"/>
              </a:rPr>
              <a:t>Being abandoned by caregiver</a:t>
            </a:r>
          </a:p>
          <a:p>
            <a:r>
              <a:rPr lang="en-US" sz="3600" b="1" u="sng" dirty="0">
                <a:latin typeface="Baskerville Old Face" pitchFamily="18" charset="0"/>
              </a:rPr>
              <a:t>How do deal:</a:t>
            </a:r>
          </a:p>
          <a:p>
            <a:pPr lvl="1"/>
            <a:r>
              <a:rPr lang="en-US" sz="4000" dirty="0">
                <a:latin typeface="Baskerville Old Face" pitchFamily="18" charset="0"/>
              </a:rPr>
              <a:t>Accept the fear – it’s very real for the child, don’t blow it off</a:t>
            </a:r>
            <a:r>
              <a:rPr lang="en-US" sz="4000" dirty="0" smtClean="0">
                <a:latin typeface="Baskerville Old Face" pitchFamily="18" charset="0"/>
              </a:rPr>
              <a:t>.</a:t>
            </a:r>
          </a:p>
          <a:p>
            <a:pPr lvl="1"/>
            <a:r>
              <a:rPr lang="en-US" sz="4000" dirty="0" smtClean="0">
                <a:latin typeface="Baskerville Old Face" pitchFamily="18" charset="0"/>
              </a:rPr>
              <a:t>Listen without ridicule – Children won’t trust you if you make them feel badly about the fear.</a:t>
            </a:r>
          </a:p>
          <a:p>
            <a:pPr lvl="1"/>
            <a:r>
              <a:rPr lang="en-US" sz="4000" dirty="0" smtClean="0">
                <a:latin typeface="Baskerville Old Face" pitchFamily="18" charset="0"/>
              </a:rPr>
              <a:t>Face the fear – practice how to handle the situation before it happens.</a:t>
            </a:r>
          </a:p>
          <a:p>
            <a:pPr lvl="2"/>
            <a:r>
              <a:rPr lang="en-US" sz="4000" dirty="0" smtClean="0">
                <a:latin typeface="Baskerville Old Face" pitchFamily="18" charset="0"/>
              </a:rPr>
              <a:t>Pet a toy dog before the real thing</a:t>
            </a:r>
          </a:p>
          <a:p>
            <a:pPr lvl="2"/>
            <a:r>
              <a:rPr lang="en-US" sz="4000" dirty="0" smtClean="0">
                <a:latin typeface="Baskerville Old Face" pitchFamily="18" charset="0"/>
              </a:rPr>
              <a:t>Look under the bed/in the closet in daylight before doing it at night.</a:t>
            </a:r>
            <a:endParaRPr lang="en-US" sz="40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askerville Old Face" pitchFamily="18" charset="0"/>
              </a:rPr>
              <a:t>Specific </a:t>
            </a:r>
            <a:r>
              <a:rPr lang="en-US" u="sng" dirty="0" smtClean="0">
                <a:latin typeface="Baskerville Old Face" pitchFamily="18" charset="0"/>
              </a:rPr>
              <a:t>Emotions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sz="2600" dirty="0" smtClean="0">
                <a:latin typeface="Baskerville Old Face" pitchFamily="18" charset="0"/>
              </a:rPr>
              <a:t>cont.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u="sng" dirty="0" smtClean="0">
                <a:latin typeface="Baskerville Old Face" pitchFamily="18" charset="0"/>
              </a:rPr>
              <a:t>Jealousy</a:t>
            </a:r>
            <a:r>
              <a:rPr lang="en-US" dirty="0" smtClean="0">
                <a:latin typeface="Baskerville Old Face" pitchFamily="18" charset="0"/>
              </a:rPr>
              <a:t>– </a:t>
            </a:r>
            <a:endParaRPr lang="en-US" sz="2800" dirty="0" smtClean="0">
              <a:latin typeface="Baskerville Old Face" pitchFamily="18" charset="0"/>
            </a:endParaRPr>
          </a:p>
          <a:p>
            <a:pPr lvl="1"/>
            <a:r>
              <a:rPr lang="en-US" dirty="0" smtClean="0">
                <a:latin typeface="Baskerville Old Face" pitchFamily="18" charset="0"/>
              </a:rPr>
              <a:t>Sibling rivalry</a:t>
            </a:r>
          </a:p>
          <a:p>
            <a:pPr lvl="2"/>
            <a:r>
              <a:rPr lang="en-US" dirty="0" smtClean="0">
                <a:latin typeface="Baskerville Old Face" pitchFamily="18" charset="0"/>
              </a:rPr>
              <a:t>Very common</a:t>
            </a:r>
          </a:p>
          <a:p>
            <a:pPr lvl="2"/>
            <a:r>
              <a:rPr lang="en-US" dirty="0" smtClean="0">
                <a:latin typeface="Baskerville Old Face" pitchFamily="18" charset="0"/>
              </a:rPr>
              <a:t>Tattling on sibling</a:t>
            </a:r>
          </a:p>
          <a:p>
            <a:pPr lvl="2"/>
            <a:r>
              <a:rPr lang="en-US" dirty="0" smtClean="0">
                <a:latin typeface="Baskerville Old Face" pitchFamily="18" charset="0"/>
              </a:rPr>
              <a:t>Comparisons are rarely helpful, often hurtful to a child</a:t>
            </a:r>
          </a:p>
          <a:p>
            <a:r>
              <a:rPr lang="en-US" sz="3600" b="1" u="sng" dirty="0" smtClean="0">
                <a:latin typeface="Baskerville Old Face" pitchFamily="18" charset="0"/>
              </a:rPr>
              <a:t>How do deal: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Don’t compare children at home or in the classroom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Teach empathy</a:t>
            </a:r>
          </a:p>
          <a:p>
            <a:pPr lvl="1"/>
            <a:r>
              <a:rPr lang="en-US" dirty="0" smtClean="0">
                <a:latin typeface="Baskerville Old Face" pitchFamily="18" charset="0"/>
              </a:rPr>
              <a:t>A little extra attention, for each child, separately is good, have a special activity for different children</a:t>
            </a:r>
          </a:p>
          <a:p>
            <a:pPr lvl="2"/>
            <a:endParaRPr lang="en-US" sz="2800" dirty="0" smtClean="0">
              <a:latin typeface="Baskerville Old Fac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rgbClr val="F8A4E6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u="sng" dirty="0" smtClean="0">
                <a:latin typeface="Showcard Gothic" pitchFamily="82" charset="0"/>
              </a:rPr>
              <a:t>Stress</a:t>
            </a:r>
            <a:r>
              <a:rPr lang="en-US" sz="2400" b="1" i="1" u="sng" dirty="0" smtClean="0">
                <a:latin typeface="Showcard Gothic" pitchFamily="82" charset="0"/>
              </a:rPr>
              <a:t> </a:t>
            </a:r>
            <a:endParaRPr lang="en-US" sz="8800" b="1" i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Stress is everywhere for every age!!!  Learn to look for signs of stress:</a:t>
            </a:r>
          </a:p>
          <a:p>
            <a:pPr lvl="1"/>
            <a:r>
              <a:rPr lang="en-US" sz="2400" dirty="0" smtClean="0"/>
              <a:t>Nail-biting		--Trouble sleeping</a:t>
            </a:r>
          </a:p>
          <a:p>
            <a:pPr lvl="1"/>
            <a:r>
              <a:rPr lang="en-US" sz="2400" dirty="0" smtClean="0"/>
              <a:t>Moodiness		--Trouble in school</a:t>
            </a:r>
          </a:p>
          <a:p>
            <a:pPr lvl="1"/>
            <a:r>
              <a:rPr lang="en-US" sz="2400" dirty="0" smtClean="0"/>
              <a:t>Headaches		--Pulling away/Being clingy</a:t>
            </a:r>
          </a:p>
          <a:p>
            <a:pPr lvl="1"/>
            <a:r>
              <a:rPr lang="en-US" sz="2400" dirty="0" smtClean="0"/>
              <a:t>Any difference in child’s behavioral pattern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Hug, listen, teach/model how to handle </a:t>
            </a:r>
            <a:r>
              <a:rPr lang="en-US" sz="3200" dirty="0" smtClean="0"/>
              <a:t>stress</a:t>
            </a:r>
          </a:p>
          <a:p>
            <a:pPr marL="742950" lvl="2" indent="-342900"/>
            <a:r>
              <a:rPr lang="en-US" dirty="0" smtClean="0"/>
              <a:t>Find the cause of the stress	--Read a book about stress</a:t>
            </a:r>
          </a:p>
          <a:p>
            <a:pPr marL="742950" lvl="2" indent="-342900"/>
            <a:r>
              <a:rPr lang="en-US" dirty="0" smtClean="0"/>
              <a:t>Teach ways to relieve stress	--Follow up on children</a:t>
            </a:r>
          </a:p>
          <a:p>
            <a:pPr marL="742950" lvl="2" indent="-342900"/>
            <a:r>
              <a:rPr lang="en-US" dirty="0" smtClean="0"/>
              <a:t>Maintain normal limits on 					behaviors.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1279</Words>
  <Application>Microsoft Office PowerPoint</Application>
  <PresentationFormat>On-screen Show (4:3)</PresentationFormat>
  <Paragraphs>188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Social – Emotional Development</vt:lpstr>
      <vt:lpstr>General Emotional Patterns 4-6 year olds:</vt:lpstr>
      <vt:lpstr>General Emotional Patterns - continued</vt:lpstr>
      <vt:lpstr>General Emotional Patterns cont.</vt:lpstr>
      <vt:lpstr>Specific Emotions</vt:lpstr>
      <vt:lpstr>Specific Emotions - continued</vt:lpstr>
      <vt:lpstr>Specific Emotions cont.</vt:lpstr>
      <vt:lpstr>Specific Emotions cont.</vt:lpstr>
      <vt:lpstr>Stress </vt:lpstr>
      <vt:lpstr>Competition</vt:lpstr>
      <vt:lpstr>General Emotional Patterns 7-12 year olds:</vt:lpstr>
      <vt:lpstr>Middle Childhood – Emotional Changes</vt:lpstr>
      <vt:lpstr>Middle Childhood – Emotional Changes continued</vt:lpstr>
      <vt:lpstr>Middle Childhood – Emotional Changes continued</vt:lpstr>
      <vt:lpstr>Middle Childhood – Emotional Changes continued</vt:lpstr>
      <vt:lpstr>Middle Childhood –  Specific Emotions</vt:lpstr>
      <vt:lpstr>Middle Childhood –  Specific Emotions cont.</vt:lpstr>
      <vt:lpstr>Living with children 7-12</vt:lpstr>
      <vt:lpstr>Social and Moral Development 7-12</vt:lpstr>
      <vt:lpstr>Social and Moral Development 7-12 continued</vt:lpstr>
      <vt:lpstr>Social and Moral Development 7-12 continued</vt:lpstr>
      <vt:lpstr>Social and Moral Development 7-12 continued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– Emotional Development</dc:title>
  <dc:creator>bhoward</dc:creator>
  <cp:lastModifiedBy>HOWARD, BETH</cp:lastModifiedBy>
  <cp:revision>52</cp:revision>
  <dcterms:created xsi:type="dcterms:W3CDTF">2009-05-08T11:43:43Z</dcterms:created>
  <dcterms:modified xsi:type="dcterms:W3CDTF">2011-10-03T11:07:17Z</dcterms:modified>
</cp:coreProperties>
</file>